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7556500" cy="10693400"/>
  <p:notesSz cx="6858000" cy="9144000"/>
  <p:embeddedFontLst>
    <p:embeddedFont>
      <p:font typeface="Co Text Corp" charset="1" panose="020B0803060202020204"/>
      <p:regular r:id="rId11"/>
    </p:embeddedFont>
    <p:embeddedFont>
      <p:font typeface="Montserrat Classic" charset="1" panose="00000500000000000000"/>
      <p:regular r:id="rId12"/>
    </p:embeddedFont>
    <p:embeddedFont>
      <p:font typeface="League Spartan" charset="1" panose="00000800000000000000"/>
      <p:regular r:id="rId13"/>
    </p:embeddedFont>
    <p:embeddedFont>
      <p:font typeface="Montserrat Classic Bold" charset="1" panose="000008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53325" cy="10696575"/>
          </a:xfrm>
          <a:custGeom>
            <a:avLst/>
            <a:gdLst/>
            <a:ahLst/>
            <a:cxnLst/>
            <a:rect r="r" b="b" t="t" l="l"/>
            <a:pathLst>
              <a:path h="10696575" w="7553325">
                <a:moveTo>
                  <a:pt x="0" y="0"/>
                </a:moveTo>
                <a:lnTo>
                  <a:pt x="7553325" y="0"/>
                </a:lnTo>
                <a:lnTo>
                  <a:pt x="7553325" y="10696575"/>
                </a:lnTo>
                <a:lnTo>
                  <a:pt x="0" y="106965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147" t="-1068" r="-55235" b="-1025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-81069" y="6354071"/>
            <a:ext cx="7641069" cy="5254219"/>
            <a:chOff x="0" y="0"/>
            <a:chExt cx="6159500" cy="423545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159500" cy="4235450"/>
            </a:xfrm>
            <a:custGeom>
              <a:avLst/>
              <a:gdLst/>
              <a:ahLst/>
              <a:cxnLst/>
              <a:rect r="r" b="b" t="t" l="l"/>
              <a:pathLst>
                <a:path h="4235450" w="6159500">
                  <a:moveTo>
                    <a:pt x="6159500" y="4235450"/>
                  </a:moveTo>
                  <a:lnTo>
                    <a:pt x="0" y="3696970"/>
                  </a:lnTo>
                  <a:lnTo>
                    <a:pt x="0" y="0"/>
                  </a:lnTo>
                  <a:lnTo>
                    <a:pt x="6159500" y="538480"/>
                  </a:lnTo>
                  <a:close/>
                </a:path>
              </a:pathLst>
            </a:custGeom>
            <a:blipFill>
              <a:blip r:embed="rId3"/>
              <a:stretch>
                <a:fillRect l="-1572" t="0" r="-1572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315962" y="72000"/>
            <a:ext cx="2144141" cy="2144141"/>
          </a:xfrm>
          <a:custGeom>
            <a:avLst/>
            <a:gdLst/>
            <a:ahLst/>
            <a:cxnLst/>
            <a:rect r="r" b="b" t="t" l="l"/>
            <a:pathLst>
              <a:path h="2144141" w="2144141">
                <a:moveTo>
                  <a:pt x="0" y="0"/>
                </a:moveTo>
                <a:lnTo>
                  <a:pt x="2144141" y="0"/>
                </a:lnTo>
                <a:lnTo>
                  <a:pt x="2144141" y="2144141"/>
                </a:lnTo>
                <a:lnTo>
                  <a:pt x="0" y="21441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71962" y="645111"/>
            <a:ext cx="6048000" cy="997920"/>
          </a:xfrm>
          <a:custGeom>
            <a:avLst/>
            <a:gdLst/>
            <a:ahLst/>
            <a:cxnLst/>
            <a:rect r="r" b="b" t="t" l="l"/>
            <a:pathLst>
              <a:path h="997920" w="6048000">
                <a:moveTo>
                  <a:pt x="0" y="0"/>
                </a:moveTo>
                <a:lnTo>
                  <a:pt x="6048000" y="0"/>
                </a:lnTo>
                <a:lnTo>
                  <a:pt x="6048000" y="997920"/>
                </a:lnTo>
                <a:lnTo>
                  <a:pt x="0" y="9979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20038" y="2175941"/>
            <a:ext cx="6319925" cy="4654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 b="true">
                <a:solidFill>
                  <a:srgbClr val="FFFFFF"/>
                </a:solidFill>
                <a:latin typeface="Co Text Corp"/>
                <a:ea typeface="Co Text Corp"/>
                <a:cs typeface="Co Text Corp"/>
                <a:sym typeface="Co Text Corp"/>
              </a:rPr>
              <a:t>Corporate Finance 6-month </a:t>
            </a:r>
          </a:p>
          <a:p>
            <a:pPr algn="ctr">
              <a:lnSpc>
                <a:spcPts val="4339"/>
              </a:lnSpc>
            </a:pPr>
            <a:r>
              <a:rPr lang="en-US" sz="3099" b="true">
                <a:solidFill>
                  <a:srgbClr val="FFFFFF"/>
                </a:solidFill>
                <a:latin typeface="Co Text Corp"/>
                <a:ea typeface="Co Text Corp"/>
                <a:cs typeface="Co Text Corp"/>
                <a:sym typeface="Co Text Corp"/>
              </a:rPr>
              <a:t>Mid-Year review</a:t>
            </a:r>
          </a:p>
          <a:p>
            <a:pPr algn="ctr">
              <a:lnSpc>
                <a:spcPts val="5457"/>
              </a:lnSpc>
            </a:pPr>
          </a:p>
          <a:p>
            <a:pPr algn="ctr">
              <a:lnSpc>
                <a:spcPts val="4339"/>
              </a:lnSpc>
            </a:pPr>
            <a:r>
              <a:rPr lang="en-US" sz="3099" b="true">
                <a:solidFill>
                  <a:srgbClr val="FFFFFF"/>
                </a:solidFill>
                <a:latin typeface="Co Text Corp"/>
                <a:ea typeface="Co Text Corp"/>
                <a:cs typeface="Co Text Corp"/>
                <a:sym typeface="Co Text Corp"/>
              </a:rPr>
              <a:t>Thursday 11th September 2025 </a:t>
            </a:r>
          </a:p>
          <a:p>
            <a:pPr algn="ctr">
              <a:lnSpc>
                <a:spcPts val="3497"/>
              </a:lnSpc>
            </a:pPr>
          </a:p>
          <a:p>
            <a:pPr algn="ctr">
              <a:lnSpc>
                <a:spcPts val="5457"/>
              </a:lnSpc>
              <a:spcBef>
                <a:spcPct val="0"/>
              </a:spcBef>
            </a:pPr>
            <a:r>
              <a:rPr lang="en-US" b="true" sz="3897">
                <a:solidFill>
                  <a:srgbClr val="FFFFFF"/>
                </a:solidFill>
                <a:latin typeface="Co Text Corp"/>
                <a:ea typeface="Co Text Corp"/>
                <a:cs typeface="Co Text Corp"/>
                <a:sym typeface="Co Text Corp"/>
              </a:rPr>
              <a:t>SPONSORSHIP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80616" y="-377571"/>
            <a:ext cx="7921233" cy="5277521"/>
          </a:xfrm>
          <a:custGeom>
            <a:avLst/>
            <a:gdLst/>
            <a:ahLst/>
            <a:cxnLst/>
            <a:rect r="r" b="b" t="t" l="l"/>
            <a:pathLst>
              <a:path h="5277521" w="7921233">
                <a:moveTo>
                  <a:pt x="0" y="0"/>
                </a:moveTo>
                <a:lnTo>
                  <a:pt x="7921232" y="0"/>
                </a:lnTo>
                <a:lnTo>
                  <a:pt x="7921232" y="5277521"/>
                </a:lnTo>
                <a:lnTo>
                  <a:pt x="0" y="52775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1" r="0" b="-31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-488144" y="4121676"/>
            <a:ext cx="6710201" cy="2448647"/>
          </a:xfrm>
          <a:prstGeom prst="rect">
            <a:avLst/>
          </a:prstGeom>
          <a:solidFill>
            <a:srgbClr val="2057A0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515768" y="6760850"/>
            <a:ext cx="6288232" cy="3931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48"/>
              </a:lnSpc>
            </a:pPr>
            <a:r>
              <a:rPr lang="en-US" sz="1290" spc="38">
                <a:solidFill>
                  <a:srgbClr val="2057A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Our Corporate Finance events are always hugely popular and a fantastic opportunity to put your brand in front of a massive audience, both on the day and pre-event .</a:t>
            </a:r>
          </a:p>
          <a:p>
            <a:pPr algn="l">
              <a:lnSpc>
                <a:spcPts val="1948"/>
              </a:lnSpc>
            </a:pPr>
          </a:p>
          <a:p>
            <a:pPr algn="l">
              <a:lnSpc>
                <a:spcPts val="1948"/>
              </a:lnSpc>
            </a:pPr>
            <a:r>
              <a:rPr lang="en-US" sz="1290" spc="38">
                <a:solidFill>
                  <a:srgbClr val="2057A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Join us for our Corporate Finance Mid-Year review.</a:t>
            </a:r>
          </a:p>
          <a:p>
            <a:pPr algn="l">
              <a:lnSpc>
                <a:spcPts val="1948"/>
              </a:lnSpc>
            </a:pPr>
          </a:p>
          <a:p>
            <a:pPr algn="l">
              <a:lnSpc>
                <a:spcPts val="1948"/>
              </a:lnSpc>
            </a:pPr>
            <a:r>
              <a:rPr lang="en-US" sz="1290" spc="38">
                <a:solidFill>
                  <a:srgbClr val="2057A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Thursday 11th September 2025</a:t>
            </a:r>
          </a:p>
          <a:p>
            <a:pPr algn="l">
              <a:lnSpc>
                <a:spcPts val="1948"/>
              </a:lnSpc>
            </a:pPr>
          </a:p>
          <a:p>
            <a:pPr algn="l">
              <a:lnSpc>
                <a:spcPts val="1948"/>
              </a:lnSpc>
            </a:pPr>
            <a:r>
              <a:rPr lang="en-US" sz="1290" spc="38">
                <a:solidFill>
                  <a:srgbClr val="2057A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We'll hear from two panels of experts from the corporate finance world as they update us on the past 6 months. There will be commentary and analysis from those in the know, plus insight into the market for the year ahead.</a:t>
            </a:r>
          </a:p>
          <a:p>
            <a:pPr algn="l">
              <a:lnSpc>
                <a:spcPts val="1948"/>
              </a:lnSpc>
            </a:pPr>
          </a:p>
          <a:p>
            <a:pPr algn="l">
              <a:lnSpc>
                <a:spcPts val="1948"/>
              </a:lnSpc>
            </a:pPr>
            <a:r>
              <a:rPr lang="en-US" sz="1290" spc="38">
                <a:solidFill>
                  <a:srgbClr val="2057A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 great networking opportunity with over 250 people from corporate finance, private equity and financial and professional services. </a:t>
            </a:r>
          </a:p>
          <a:p>
            <a:pPr algn="l">
              <a:lnSpc>
                <a:spcPts val="1948"/>
              </a:lnSpc>
            </a:pPr>
            <a:r>
              <a:rPr lang="en-US" sz="1290" spc="38">
                <a:solidFill>
                  <a:srgbClr val="2057A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56000" y="4578675"/>
            <a:ext cx="5236003" cy="1544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89"/>
              </a:lnSpc>
            </a:pPr>
            <a:r>
              <a:rPr lang="en-US" sz="5157" spc="515">
                <a:solidFill>
                  <a:srgbClr val="FFFFF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</a:t>
            </a:r>
            <a:r>
              <a:rPr lang="en-US" sz="5157" spc="515">
                <a:solidFill>
                  <a:srgbClr val="FFFFF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BOUT THE EVENT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53325" cy="10696575"/>
          </a:xfrm>
          <a:custGeom>
            <a:avLst/>
            <a:gdLst/>
            <a:ahLst/>
            <a:cxnLst/>
            <a:rect r="r" b="b" t="t" l="l"/>
            <a:pathLst>
              <a:path h="10696575" w="7553325">
                <a:moveTo>
                  <a:pt x="0" y="0"/>
                </a:moveTo>
                <a:lnTo>
                  <a:pt x="7553325" y="0"/>
                </a:lnTo>
                <a:lnTo>
                  <a:pt x="7553325" y="10696575"/>
                </a:lnTo>
                <a:lnTo>
                  <a:pt x="0" y="106965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147" t="-1068" r="-55235" b="-1025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-207766" y="97137"/>
            <a:ext cx="5042103" cy="1317727"/>
          </a:xfrm>
          <a:prstGeom prst="rect">
            <a:avLst/>
          </a:prstGeom>
          <a:solidFill>
            <a:srgbClr val="FFFFF9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512253" y="367244"/>
            <a:ext cx="4063595" cy="97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3200" spc="128">
                <a:solidFill>
                  <a:srgbClr val="2057A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HEADLINE  </a:t>
            </a:r>
            <a:r>
              <a:rPr lang="en-US" sz="3200" spc="128">
                <a:solidFill>
                  <a:srgbClr val="2057A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SPONSORSHIP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206765" y="1486863"/>
            <a:ext cx="6738230" cy="9026341"/>
            <a:chOff x="0" y="0"/>
            <a:chExt cx="8984306" cy="12035122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66675"/>
              <a:ext cx="8958781" cy="4527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38"/>
                </a:lnSpc>
              </a:pPr>
              <a:r>
                <a:rPr lang="en-US" sz="1971" spc="78" b="true">
                  <a:solidFill>
                    <a:srgbClr val="FFFFF9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£10,000</a:t>
              </a:r>
              <a:r>
                <a:rPr lang="en-US" b="true" sz="1971" spc="78">
                  <a:solidFill>
                    <a:srgbClr val="FFFFF9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+ VAT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5525" y="703475"/>
              <a:ext cx="8958781" cy="113316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>
                  <a:solidFill>
                    <a:srgbClr val="FFFFFF"/>
                  </a:solidFill>
                  <a:latin typeface="Co Text Corp"/>
                  <a:ea typeface="Co Text Corp"/>
                  <a:cs typeface="Co Text Corp"/>
                  <a:sym typeface="Co Text Corp"/>
                </a:rPr>
                <a:t>As headline sponsor, your organisation will benefit from a bespoke package, tailor made to suit your own individual company requirements</a:t>
              </a:r>
            </a:p>
            <a:p>
              <a:pPr algn="l" marL="297180" indent="-148590" lvl="1">
                <a:lnSpc>
                  <a:spcPts val="2520"/>
                </a:lnSpc>
                <a:buFont typeface="Arial"/>
                <a:buChar char="•"/>
              </a:pPr>
              <a:r>
                <a:rPr lang="en-US" sz="1800">
                  <a:solidFill>
                    <a:srgbClr val="FFFFFF"/>
                  </a:solidFill>
                  <a:latin typeface="Co Text Corp"/>
                  <a:ea typeface="Co Text Corp"/>
                  <a:cs typeface="Co Text Corp"/>
                  <a:sym typeface="Co Text Corp"/>
                </a:rPr>
                <a:t>Headline branding on all pre and post event printed and digital material relating to the awards (event specific website, main pro-manchester website, social media and direct e-marketing to 20,000+ professionals in GM)</a:t>
              </a:r>
            </a:p>
            <a:p>
              <a:pPr algn="l" marL="297180" indent="-148590" lvl="1">
                <a:lnSpc>
                  <a:spcPts val="2520"/>
                </a:lnSpc>
                <a:buFont typeface="Arial"/>
                <a:buChar char="•"/>
              </a:pPr>
              <a:r>
                <a:rPr lang="en-US" sz="1800">
                  <a:solidFill>
                    <a:srgbClr val="FFFFFF"/>
                  </a:solidFill>
                  <a:latin typeface="Co Text Corp"/>
                  <a:ea typeface="Co Text Corp"/>
                  <a:cs typeface="Co Text Corp"/>
                  <a:sym typeface="Co Text Corp"/>
                </a:rPr>
                <a:t>Opportunity to deliver a short welcome address on the day or put forward a panellist/ host.</a:t>
              </a:r>
            </a:p>
            <a:p>
              <a:pPr algn="l" marL="297180" indent="-148590" lvl="1">
                <a:lnSpc>
                  <a:spcPts val="2520"/>
                </a:lnSpc>
                <a:buFont typeface="Arial"/>
                <a:buChar char="•"/>
              </a:pPr>
              <a:r>
                <a:rPr lang="en-US" sz="1800">
                  <a:solidFill>
                    <a:srgbClr val="FFFFFF"/>
                  </a:solidFill>
                  <a:latin typeface="Co Text Corp"/>
                  <a:ea typeface="Co Text Corp"/>
                  <a:cs typeface="Co Text Corp"/>
                  <a:sym typeface="Co Text Corp"/>
                </a:rPr>
                <a:t>Opportunity to show a short company video at the lunch </a:t>
              </a:r>
            </a:p>
            <a:p>
              <a:pPr algn="l" marL="297180" indent="-148590" lvl="1">
                <a:lnSpc>
                  <a:spcPts val="2520"/>
                </a:lnSpc>
                <a:buFont typeface="Arial"/>
                <a:buChar char="•"/>
              </a:pPr>
              <a:r>
                <a:rPr lang="en-US" sz="1800">
                  <a:solidFill>
                    <a:srgbClr val="FFFFFF"/>
                  </a:solidFill>
                  <a:latin typeface="Co Text Corp"/>
                  <a:ea typeface="Co Text Corp"/>
                  <a:cs typeface="Co Text Corp"/>
                  <a:sym typeface="Co Text Corp"/>
                </a:rPr>
                <a:t>2 x complimentary tables of 10, positioned at the front of the room (or 20 places distributed across the room to make the most of the networking opportunity)</a:t>
              </a:r>
            </a:p>
            <a:p>
              <a:pPr algn="l" marL="297180" indent="-148590" lvl="1">
                <a:lnSpc>
                  <a:spcPts val="2520"/>
                </a:lnSpc>
                <a:buFont typeface="Arial"/>
                <a:buChar char="•"/>
              </a:pPr>
              <a:r>
                <a:rPr lang="en-US" sz="1800">
                  <a:solidFill>
                    <a:srgbClr val="FFFFFF"/>
                  </a:solidFill>
                  <a:latin typeface="Co Text Corp"/>
                  <a:ea typeface="Co Text Corp"/>
                  <a:cs typeface="Co Text Corp"/>
                  <a:sym typeface="Co Text Corp"/>
                </a:rPr>
                <a:t>2 x places on top tables to ensure networking opportunities with speakers</a:t>
              </a:r>
            </a:p>
            <a:p>
              <a:pPr algn="l" marL="297180" indent="-148590" lvl="1">
                <a:lnSpc>
                  <a:spcPts val="2520"/>
                </a:lnSpc>
                <a:buFont typeface="Arial"/>
                <a:buChar char="•"/>
              </a:pPr>
              <a:r>
                <a:rPr lang="en-US" sz="1800">
                  <a:solidFill>
                    <a:srgbClr val="FFFFFF"/>
                  </a:solidFill>
                  <a:latin typeface="Co Text Corp"/>
                  <a:ea typeface="Co Text Corp"/>
                  <a:cs typeface="Co Text Corp"/>
                  <a:sym typeface="Co Text Corp"/>
                </a:rPr>
                <a:t>On-screen branding at the event</a:t>
              </a:r>
            </a:p>
            <a:p>
              <a:pPr algn="l" marL="297180" indent="-148590" lvl="1">
                <a:lnSpc>
                  <a:spcPts val="2520"/>
                </a:lnSpc>
                <a:buFont typeface="Arial"/>
                <a:buChar char="•"/>
              </a:pPr>
              <a:r>
                <a:rPr lang="en-US" sz="1800">
                  <a:solidFill>
                    <a:srgbClr val="FFFFFF"/>
                  </a:solidFill>
                  <a:latin typeface="Co Text Corp"/>
                  <a:ea typeface="Co Text Corp"/>
                  <a:cs typeface="Co Text Corp"/>
                  <a:sym typeface="Co Text Corp"/>
                </a:rPr>
                <a:t>Sponsor of the Month - main pro-manchester branding on website</a:t>
              </a:r>
            </a:p>
            <a:p>
              <a:pPr algn="l" marL="297180" indent="-148590" lvl="1">
                <a:lnSpc>
                  <a:spcPts val="2520"/>
                </a:lnSpc>
                <a:buFont typeface="Arial"/>
                <a:buChar char="•"/>
              </a:pPr>
              <a:r>
                <a:rPr lang="en-US" sz="1800">
                  <a:solidFill>
                    <a:srgbClr val="FFFFFF"/>
                  </a:solidFill>
                  <a:latin typeface="Co Text Corp"/>
                  <a:ea typeface="Co Text Corp"/>
                  <a:cs typeface="Co Text Corp"/>
                  <a:sym typeface="Co Text Corp"/>
                </a:rPr>
                <a:t>Advert on pro-manchester newsletter for 1 month</a:t>
              </a:r>
            </a:p>
            <a:p>
              <a:pPr algn="l" marL="297180" indent="-148590" lvl="1">
                <a:lnSpc>
                  <a:spcPts val="2520"/>
                </a:lnSpc>
                <a:buFont typeface="Arial"/>
                <a:buChar char="•"/>
              </a:pPr>
              <a:r>
                <a:rPr lang="en-US" sz="1800">
                  <a:solidFill>
                    <a:srgbClr val="FFFFFF"/>
                  </a:solidFill>
                  <a:latin typeface="Co Text Corp"/>
                  <a:ea typeface="Co Text Corp"/>
                  <a:cs typeface="Co Text Corp"/>
                  <a:sym typeface="Co Text Corp"/>
                </a:rPr>
                <a:t>Exhibition stand to be displayed at the event</a:t>
              </a:r>
            </a:p>
            <a:p>
              <a:pPr algn="l" marL="297180" indent="-148590" lvl="1">
                <a:lnSpc>
                  <a:spcPts val="2520"/>
                </a:lnSpc>
                <a:buFont typeface="Arial"/>
                <a:buChar char="•"/>
              </a:pPr>
              <a:r>
                <a:rPr lang="en-US" sz="1800">
                  <a:solidFill>
                    <a:srgbClr val="FFFFFF"/>
                  </a:solidFill>
                  <a:latin typeface="Co Text Corp"/>
                  <a:ea typeface="Co Text Corp"/>
                  <a:cs typeface="Co Text Corp"/>
                  <a:sym typeface="Co Text Corp"/>
                </a:rPr>
                <a:t>Opportunity to put out corporate gifts on the table</a:t>
              </a:r>
            </a:p>
            <a:p>
              <a:pPr algn="l" marL="297180" indent="-148590" lvl="1">
                <a:lnSpc>
                  <a:spcPts val="2520"/>
                </a:lnSpc>
                <a:buFont typeface="Arial"/>
                <a:buChar char="•"/>
              </a:pPr>
              <a:r>
                <a:rPr lang="en-US" sz="1800">
                  <a:solidFill>
                    <a:srgbClr val="FFFFFF"/>
                  </a:solidFill>
                  <a:latin typeface="Co Text Corp"/>
                  <a:ea typeface="Co Text Corp"/>
                  <a:cs typeface="Co Text Corp"/>
                  <a:sym typeface="Co Text Corp"/>
                </a:rPr>
                <a:t>Full delegate list with email addresses (subject to opt-in clause on booking)</a:t>
              </a:r>
            </a:p>
            <a:p>
              <a:pPr algn="l" marL="297180" indent="-148590" lvl="1">
                <a:lnSpc>
                  <a:spcPts val="2520"/>
                </a:lnSpc>
                <a:buFont typeface="Arial"/>
                <a:buChar char="•"/>
              </a:pPr>
              <a:r>
                <a:rPr lang="en-US" sz="1800">
                  <a:solidFill>
                    <a:srgbClr val="FFFFFF"/>
                  </a:solidFill>
                  <a:latin typeface="Co Text Corp"/>
                  <a:ea typeface="Co Text Corp"/>
                  <a:cs typeface="Co Text Corp"/>
                  <a:sym typeface="Co Text Corp"/>
                </a:rPr>
                <a:t>4 x Featured Blogs</a:t>
              </a:r>
            </a:p>
            <a:p>
              <a:pPr algn="l" marL="297180" indent="-148590" lvl="1">
                <a:lnSpc>
                  <a:spcPts val="2520"/>
                </a:lnSpc>
                <a:buFont typeface="Arial"/>
                <a:buChar char="•"/>
              </a:pPr>
              <a:r>
                <a:rPr lang="en-US" sz="1800">
                  <a:solidFill>
                    <a:srgbClr val="FFFFFF"/>
                  </a:solidFill>
                  <a:latin typeface="Co Text Corp"/>
                  <a:ea typeface="Co Text Corp"/>
                  <a:cs typeface="Co Text Corp"/>
                  <a:sym typeface="Co Text Corp"/>
                </a:rPr>
                <a:t>Inclusion on all press releases</a:t>
              </a:r>
            </a:p>
            <a:p>
              <a:pPr algn="l" marL="297180" indent="-148590" lvl="1">
                <a:lnSpc>
                  <a:spcPts val="2520"/>
                </a:lnSpc>
                <a:buFont typeface="Arial"/>
                <a:buChar char="•"/>
              </a:pPr>
              <a:r>
                <a:rPr lang="en-US" sz="1800">
                  <a:solidFill>
                    <a:srgbClr val="FFFFFF"/>
                  </a:solidFill>
                  <a:latin typeface="Co Text Corp"/>
                  <a:ea typeface="Co Text Corp"/>
                  <a:cs typeface="Co Text Corp"/>
                  <a:sym typeface="Co Text Corp"/>
                </a:rPr>
                <a:t>Exclusive Headline Sponsorship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53325" cy="10696575"/>
          </a:xfrm>
          <a:custGeom>
            <a:avLst/>
            <a:gdLst/>
            <a:ahLst/>
            <a:cxnLst/>
            <a:rect r="r" b="b" t="t" l="l"/>
            <a:pathLst>
              <a:path h="10696575" w="7553325">
                <a:moveTo>
                  <a:pt x="0" y="0"/>
                </a:moveTo>
                <a:lnTo>
                  <a:pt x="7553325" y="0"/>
                </a:lnTo>
                <a:lnTo>
                  <a:pt x="7553325" y="10696575"/>
                </a:lnTo>
                <a:lnTo>
                  <a:pt x="0" y="106965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147" t="-1068" r="-55235" b="-1025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-466256" y="527282"/>
            <a:ext cx="5535112" cy="1664127"/>
          </a:xfrm>
          <a:prstGeom prst="rect">
            <a:avLst/>
          </a:prstGeom>
          <a:solidFill>
            <a:srgbClr val="FFFFF9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582750" y="886845"/>
            <a:ext cx="4063595" cy="97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3200" spc="128">
                <a:solidFill>
                  <a:srgbClr val="2057A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</a:t>
            </a:r>
            <a:r>
              <a:rPr lang="en-US" sz="3200" spc="128">
                <a:solidFill>
                  <a:srgbClr val="2057A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REMIUM </a:t>
            </a:r>
          </a:p>
          <a:p>
            <a:pPr algn="l">
              <a:lnSpc>
                <a:spcPts val="3840"/>
              </a:lnSpc>
            </a:pPr>
            <a:r>
              <a:rPr lang="en-US" sz="3200" spc="128">
                <a:solidFill>
                  <a:srgbClr val="2057A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SPONSORSHIP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582750" y="2988097"/>
            <a:ext cx="6221250" cy="6604249"/>
            <a:chOff x="0" y="0"/>
            <a:chExt cx="8295000" cy="8805665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66675"/>
              <a:ext cx="8271433" cy="4527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38"/>
                </a:lnSpc>
              </a:pPr>
              <a:r>
                <a:rPr lang="en-US" sz="1971" spc="78" b="true">
                  <a:solidFill>
                    <a:srgbClr val="FFFFF9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£5</a:t>
              </a:r>
              <a:r>
                <a:rPr lang="en-US" b="true" sz="1971" spc="78">
                  <a:solidFill>
                    <a:srgbClr val="FFFFF9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,000 + VAT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3567" y="703475"/>
              <a:ext cx="8271433" cy="81021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297180" indent="-148590" lvl="1">
                <a:lnSpc>
                  <a:spcPts val="2520"/>
                </a:lnSpc>
                <a:buFont typeface="Arial"/>
                <a:buChar char="•"/>
              </a:pPr>
              <a:r>
                <a:rPr lang="en-US" sz="1800">
                  <a:solidFill>
                    <a:srgbClr val="FFFFFF"/>
                  </a:solidFill>
                  <a:latin typeface="Co Text Corp"/>
                  <a:ea typeface="Co Text Corp"/>
                  <a:cs typeface="Co Text Corp"/>
                  <a:sym typeface="Co Text Corp"/>
                </a:rPr>
                <a:t>Opportunity to put forward a speaker for the expert panel or do a 5 minute open/close</a:t>
              </a:r>
            </a:p>
            <a:p>
              <a:pPr algn="l" marL="297180" indent="-148590" lvl="1">
                <a:lnSpc>
                  <a:spcPts val="2520"/>
                </a:lnSpc>
                <a:buFont typeface="Arial"/>
                <a:buChar char="•"/>
              </a:pPr>
              <a:r>
                <a:rPr lang="en-US" sz="1800">
                  <a:solidFill>
                    <a:srgbClr val="FFFFFF"/>
                  </a:solidFill>
                  <a:latin typeface="Co Text Corp"/>
                  <a:ea typeface="Co Text Corp"/>
                  <a:cs typeface="Co Text Corp"/>
                  <a:sym typeface="Co Text Corp"/>
                </a:rPr>
                <a:t>10 delegate places</a:t>
              </a:r>
            </a:p>
            <a:p>
              <a:pPr algn="l" marL="297180" indent="-148590" lvl="1">
                <a:lnSpc>
                  <a:spcPts val="2520"/>
                </a:lnSpc>
                <a:buFont typeface="Arial"/>
                <a:buChar char="•"/>
              </a:pPr>
              <a:r>
                <a:rPr lang="en-US" sz="1800">
                  <a:solidFill>
                    <a:srgbClr val="FFFFFF"/>
                  </a:solidFill>
                  <a:latin typeface="Co Text Corp"/>
                  <a:ea typeface="Co Text Corp"/>
                  <a:cs typeface="Co Text Corp"/>
                  <a:sym typeface="Co Text Corp"/>
                </a:rPr>
                <a:t>Logo and profile on event listing</a:t>
              </a:r>
            </a:p>
            <a:p>
              <a:pPr algn="l" marL="297180" indent="-148590" lvl="1">
                <a:lnSpc>
                  <a:spcPts val="2520"/>
                </a:lnSpc>
                <a:buFont typeface="Arial"/>
                <a:buChar char="•"/>
              </a:pPr>
              <a:r>
                <a:rPr lang="en-US" sz="1800">
                  <a:solidFill>
                    <a:srgbClr val="FFFFFF"/>
                  </a:solidFill>
                  <a:latin typeface="Co Text Corp"/>
                  <a:ea typeface="Co Text Corp"/>
                  <a:cs typeface="Co Text Corp"/>
                  <a:sym typeface="Co Text Corp"/>
                </a:rPr>
                <a:t>Logo on the event email campaign and all follow up emails</a:t>
              </a:r>
            </a:p>
            <a:p>
              <a:pPr algn="l" marL="297180" indent="-148590" lvl="1">
                <a:lnSpc>
                  <a:spcPts val="2520"/>
                </a:lnSpc>
                <a:buFont typeface="Arial"/>
                <a:buChar char="•"/>
              </a:pPr>
              <a:r>
                <a:rPr lang="en-US" sz="1800">
                  <a:solidFill>
                    <a:srgbClr val="FFFFFF"/>
                  </a:solidFill>
                  <a:latin typeface="Co Text Corp"/>
                  <a:ea typeface="Co Text Corp"/>
                  <a:cs typeface="Co Text Corp"/>
                  <a:sym typeface="Co Text Corp"/>
                </a:rPr>
                <a:t>Logo &amp; profile on post event emailing</a:t>
              </a:r>
            </a:p>
            <a:p>
              <a:pPr algn="l" marL="297180" indent="-148590" lvl="1">
                <a:lnSpc>
                  <a:spcPts val="2520"/>
                </a:lnSpc>
                <a:buFont typeface="Arial"/>
                <a:buChar char="•"/>
              </a:pPr>
              <a:r>
                <a:rPr lang="en-US" sz="1800">
                  <a:solidFill>
                    <a:srgbClr val="FFFFFF"/>
                  </a:solidFill>
                  <a:latin typeface="Co Text Corp"/>
                  <a:ea typeface="Co Text Corp"/>
                  <a:cs typeface="Co Text Corp"/>
                  <a:sym typeface="Co Text Corp"/>
                </a:rPr>
                <a:t>Logo</a:t>
              </a:r>
              <a:r>
                <a:rPr lang="en-US" sz="1800">
                  <a:solidFill>
                    <a:srgbClr val="FFFFFF"/>
                  </a:solidFill>
                  <a:latin typeface="Co Text Corp"/>
                  <a:ea typeface="Co Text Corp"/>
                  <a:cs typeface="Co Text Corp"/>
                  <a:sym typeface="Co Text Corp"/>
                </a:rPr>
                <a:t> on all event literature</a:t>
              </a:r>
            </a:p>
            <a:p>
              <a:pPr algn="l" marL="297180" indent="-148590" lvl="1">
                <a:lnSpc>
                  <a:spcPts val="2520"/>
                </a:lnSpc>
                <a:buFont typeface="Arial"/>
                <a:buChar char="•"/>
              </a:pPr>
              <a:r>
                <a:rPr lang="en-US" sz="1800">
                  <a:solidFill>
                    <a:srgbClr val="FFFFFF"/>
                  </a:solidFill>
                  <a:latin typeface="Co Text Corp"/>
                  <a:ea typeface="Co Text Corp"/>
                  <a:cs typeface="Co Text Corp"/>
                  <a:sym typeface="Co Text Corp"/>
                </a:rPr>
                <a:t>Opportunity to have banner/ exhibition stands at the event</a:t>
              </a:r>
            </a:p>
            <a:p>
              <a:pPr algn="l" marL="297180" indent="-148590" lvl="1">
                <a:lnSpc>
                  <a:spcPts val="2718"/>
                </a:lnSpc>
                <a:buFont typeface="Arial"/>
                <a:buChar char="•"/>
              </a:pPr>
              <a:r>
                <a:rPr lang="en-US" sz="1800" spc="53">
                  <a:solidFill>
                    <a:srgbClr val="FFFFFF"/>
                  </a:solidFill>
                  <a:latin typeface="Co Text Corp"/>
                  <a:ea typeface="Co Text Corp"/>
                  <a:cs typeface="Co Text Corp"/>
                  <a:sym typeface="Co Text Corp"/>
                </a:rPr>
                <a:t>Opportunity to distribute corporate material &amp; gifts</a:t>
              </a:r>
            </a:p>
            <a:p>
              <a:pPr algn="l" marL="297180" indent="-148590" lvl="1">
                <a:lnSpc>
                  <a:spcPts val="2520"/>
                </a:lnSpc>
                <a:buFont typeface="Arial"/>
                <a:buChar char="•"/>
              </a:pPr>
              <a:r>
                <a:rPr lang="en-US" sz="1800">
                  <a:solidFill>
                    <a:srgbClr val="FFFFFF"/>
                  </a:solidFill>
                  <a:latin typeface="Co Text Corp"/>
                  <a:ea typeface="Co Text Corp"/>
                  <a:cs typeface="Co Text Corp"/>
                  <a:sym typeface="Co Text Corp"/>
                </a:rPr>
                <a:t>Opportunity to do a card drop competition for data capture opportunities</a:t>
              </a:r>
            </a:p>
            <a:p>
              <a:pPr algn="l" marL="297180" indent="-148590" lvl="1">
                <a:lnSpc>
                  <a:spcPts val="2718"/>
                </a:lnSpc>
                <a:buFont typeface="Arial"/>
                <a:buChar char="•"/>
              </a:pPr>
              <a:r>
                <a:rPr lang="en-US" sz="1800" spc="53">
                  <a:solidFill>
                    <a:srgbClr val="FFFFFF"/>
                  </a:solidFill>
                  <a:latin typeface="Co Text Corp"/>
                  <a:ea typeface="Co Text Corp"/>
                  <a:cs typeface="Co Text Corp"/>
                  <a:sym typeface="Co Text Corp"/>
                </a:rPr>
                <a:t>Opportunity</a:t>
              </a:r>
              <a:r>
                <a:rPr lang="en-US" sz="1800" spc="53">
                  <a:solidFill>
                    <a:srgbClr val="FFFFFF"/>
                  </a:solidFill>
                  <a:latin typeface="Co Text Corp"/>
                  <a:ea typeface="Co Text Corp"/>
                  <a:cs typeface="Co Text Corp"/>
                  <a:sym typeface="Co Text Corp"/>
                </a:rPr>
                <a:t> to provide a sponsored blog for the pro-manchester website</a:t>
              </a:r>
            </a:p>
            <a:p>
              <a:pPr algn="l" marL="297180" indent="-148590" lvl="1">
                <a:lnSpc>
                  <a:spcPts val="2520"/>
                </a:lnSpc>
                <a:buFont typeface="Arial"/>
                <a:buChar char="•"/>
              </a:pPr>
              <a:r>
                <a:rPr lang="en-US" sz="1800">
                  <a:solidFill>
                    <a:srgbClr val="FFFFFF"/>
                  </a:solidFill>
                  <a:latin typeface="Co Text Corp"/>
                  <a:ea typeface="Co Text Corp"/>
                  <a:cs typeface="Co Text Corp"/>
                  <a:sym typeface="Co Text Corp"/>
                </a:rPr>
                <a:t>Member spotlight on pro manchester website</a:t>
              </a:r>
            </a:p>
            <a:p>
              <a:pPr algn="l" marL="297180" indent="-148590" lvl="1">
                <a:lnSpc>
                  <a:spcPts val="2718"/>
                </a:lnSpc>
                <a:buFont typeface="Arial"/>
                <a:buChar char="•"/>
              </a:pPr>
              <a:r>
                <a:rPr lang="en-US" sz="1800" spc="53">
                  <a:solidFill>
                    <a:srgbClr val="FFFFFF"/>
                  </a:solidFill>
                  <a:latin typeface="Co Text Corp"/>
                  <a:ea typeface="Co Text Corp"/>
                  <a:cs typeface="Co Text Corp"/>
                  <a:sym typeface="Co Text Corp"/>
                </a:rPr>
                <a:t>Logo on week</a:t>
              </a:r>
              <a:r>
                <a:rPr lang="en-US" sz="1800" spc="53">
                  <a:solidFill>
                    <a:srgbClr val="FFFFFF"/>
                  </a:solidFill>
                  <a:latin typeface="Co Text Corp"/>
                  <a:ea typeface="Co Text Corp"/>
                  <a:cs typeface="Co Text Corp"/>
                  <a:sym typeface="Co Text Corp"/>
                </a:rPr>
                <a:t>ly newsletter for 1 month</a:t>
              </a:r>
            </a:p>
            <a:p>
              <a:pPr algn="l" marL="297180" indent="-148590" lvl="1">
                <a:lnSpc>
                  <a:spcPts val="2718"/>
                </a:lnSpc>
                <a:buFont typeface="Arial"/>
                <a:buChar char="•"/>
              </a:pPr>
              <a:r>
                <a:rPr lang="en-US" sz="1800" spc="53">
                  <a:solidFill>
                    <a:srgbClr val="FFFFFF"/>
                  </a:solidFill>
                  <a:latin typeface="Co Text Corp"/>
                  <a:ea typeface="Co Text Corp"/>
                  <a:cs typeface="Co Text Corp"/>
                  <a:sym typeface="Co Text Corp"/>
                </a:rPr>
                <a:t>Full delegate list prior to the event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53325" cy="10696575"/>
          </a:xfrm>
          <a:custGeom>
            <a:avLst/>
            <a:gdLst/>
            <a:ahLst/>
            <a:cxnLst/>
            <a:rect r="r" b="b" t="t" l="l"/>
            <a:pathLst>
              <a:path h="10696575" w="7553325">
                <a:moveTo>
                  <a:pt x="0" y="0"/>
                </a:moveTo>
                <a:lnTo>
                  <a:pt x="7553325" y="0"/>
                </a:lnTo>
                <a:lnTo>
                  <a:pt x="7553325" y="10696575"/>
                </a:lnTo>
                <a:lnTo>
                  <a:pt x="0" y="106965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147" t="-1068" r="-55235" b="-1025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-466256" y="527282"/>
            <a:ext cx="5535112" cy="1664127"/>
          </a:xfrm>
          <a:prstGeom prst="rect">
            <a:avLst/>
          </a:prstGeom>
          <a:solidFill>
            <a:srgbClr val="FFFFF9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582750" y="877320"/>
            <a:ext cx="4063595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spc="120">
                <a:solidFill>
                  <a:srgbClr val="2057A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</a:t>
            </a:r>
            <a:r>
              <a:rPr lang="en-US" sz="3000" spc="120">
                <a:solidFill>
                  <a:srgbClr val="2057A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TANDARD </a:t>
            </a:r>
          </a:p>
          <a:p>
            <a:pPr algn="l">
              <a:lnSpc>
                <a:spcPts val="3600"/>
              </a:lnSpc>
            </a:pPr>
            <a:r>
              <a:rPr lang="en-US" sz="3000" spc="120">
                <a:solidFill>
                  <a:srgbClr val="2057A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SPONSORSHIP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582750" y="2988097"/>
            <a:ext cx="6221250" cy="4620209"/>
            <a:chOff x="0" y="0"/>
            <a:chExt cx="8295000" cy="6160278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66675"/>
              <a:ext cx="8271433" cy="4650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38"/>
                </a:lnSpc>
              </a:pPr>
              <a:r>
                <a:rPr lang="en-US" sz="1971" spc="78" b="true">
                  <a:solidFill>
                    <a:srgbClr val="2057A0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£2000</a:t>
              </a:r>
              <a:r>
                <a:rPr lang="en-US" b="true" sz="1971" spc="78">
                  <a:solidFill>
                    <a:srgbClr val="2057A0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 + VAT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3567" y="715788"/>
              <a:ext cx="8271433" cy="54444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297180" indent="-148590" lvl="1">
                <a:lnSpc>
                  <a:spcPts val="2520"/>
                </a:lnSpc>
                <a:buFont typeface="Arial"/>
                <a:buChar char="•"/>
              </a:pPr>
              <a:r>
                <a:rPr lang="en-US" sz="1800">
                  <a:solidFill>
                    <a:srgbClr val="2057A0"/>
                  </a:solidFill>
                  <a:latin typeface="Co Text Corp"/>
                  <a:ea typeface="Co Text Corp"/>
                  <a:cs typeface="Co Text Corp"/>
                  <a:sym typeface="Co Text Corp"/>
                </a:rPr>
                <a:t>6 delegate places</a:t>
              </a:r>
            </a:p>
            <a:p>
              <a:pPr algn="l" marL="297180" indent="-148590" lvl="1">
                <a:lnSpc>
                  <a:spcPts val="2520"/>
                </a:lnSpc>
                <a:buFont typeface="Arial"/>
                <a:buChar char="•"/>
              </a:pPr>
              <a:r>
                <a:rPr lang="en-US" sz="1800">
                  <a:solidFill>
                    <a:srgbClr val="2057A0"/>
                  </a:solidFill>
                  <a:latin typeface="Co Text Corp"/>
                  <a:ea typeface="Co Text Corp"/>
                  <a:cs typeface="Co Text Corp"/>
                  <a:sym typeface="Co Text Corp"/>
                </a:rPr>
                <a:t>Logo &amp; profile on event listing</a:t>
              </a:r>
            </a:p>
            <a:p>
              <a:pPr algn="l" marL="297180" indent="-148590" lvl="1">
                <a:lnSpc>
                  <a:spcPts val="2520"/>
                </a:lnSpc>
                <a:buFont typeface="Arial"/>
                <a:buChar char="•"/>
              </a:pPr>
              <a:r>
                <a:rPr lang="en-US" sz="1800">
                  <a:solidFill>
                    <a:srgbClr val="2057A0"/>
                  </a:solidFill>
                  <a:latin typeface="Co Text Corp"/>
                  <a:ea typeface="Co Text Corp"/>
                  <a:cs typeface="Co Text Corp"/>
                  <a:sym typeface="Co Text Corp"/>
                </a:rPr>
                <a:t>Logo on the event email campaign and all follow up emails</a:t>
              </a:r>
            </a:p>
            <a:p>
              <a:pPr algn="l" marL="297180" indent="-148590" lvl="1">
                <a:lnSpc>
                  <a:spcPts val="2520"/>
                </a:lnSpc>
                <a:buFont typeface="Arial"/>
                <a:buChar char="•"/>
              </a:pPr>
              <a:r>
                <a:rPr lang="en-US" sz="1800">
                  <a:solidFill>
                    <a:srgbClr val="2057A0"/>
                  </a:solidFill>
                  <a:latin typeface="Co Text Corp"/>
                  <a:ea typeface="Co Text Corp"/>
                  <a:cs typeface="Co Text Corp"/>
                  <a:sym typeface="Co Text Corp"/>
                </a:rPr>
                <a:t>Logo &amp; profile on post event emailing </a:t>
              </a:r>
            </a:p>
            <a:p>
              <a:pPr algn="l" marL="297180" indent="-148590" lvl="1">
                <a:lnSpc>
                  <a:spcPts val="2520"/>
                </a:lnSpc>
                <a:buFont typeface="Arial"/>
                <a:buChar char="•"/>
              </a:pPr>
              <a:r>
                <a:rPr lang="en-US" sz="1800">
                  <a:solidFill>
                    <a:srgbClr val="2057A0"/>
                  </a:solidFill>
                  <a:latin typeface="Co Text Corp"/>
                  <a:ea typeface="Co Text Corp"/>
                  <a:cs typeface="Co Text Corp"/>
                  <a:sym typeface="Co Text Corp"/>
                </a:rPr>
                <a:t>Logo</a:t>
              </a:r>
              <a:r>
                <a:rPr lang="en-US" sz="1800">
                  <a:solidFill>
                    <a:srgbClr val="2057A0"/>
                  </a:solidFill>
                  <a:latin typeface="Co Text Corp"/>
                  <a:ea typeface="Co Text Corp"/>
                  <a:cs typeface="Co Text Corp"/>
                  <a:sym typeface="Co Text Corp"/>
                </a:rPr>
                <a:t> on all event literature</a:t>
              </a:r>
            </a:p>
            <a:p>
              <a:pPr algn="l" marL="297180" indent="-148590" lvl="1">
                <a:lnSpc>
                  <a:spcPts val="2520"/>
                </a:lnSpc>
                <a:buFont typeface="Arial"/>
                <a:buChar char="•"/>
              </a:pPr>
              <a:r>
                <a:rPr lang="en-US" sz="1800">
                  <a:solidFill>
                    <a:srgbClr val="2057A0"/>
                  </a:solidFill>
                  <a:latin typeface="Co Text Corp"/>
                  <a:ea typeface="Co Text Corp"/>
                  <a:cs typeface="Co Text Corp"/>
                  <a:sym typeface="Co Text Corp"/>
                </a:rPr>
                <a:t>Opportunity to have banner/exhibition stands at the event</a:t>
              </a:r>
            </a:p>
            <a:p>
              <a:pPr algn="l" marL="297180" indent="-148590" lvl="1">
                <a:lnSpc>
                  <a:spcPts val="2520"/>
                </a:lnSpc>
                <a:buFont typeface="Arial"/>
                <a:buChar char="•"/>
              </a:pPr>
              <a:r>
                <a:rPr lang="en-US" sz="1800">
                  <a:solidFill>
                    <a:srgbClr val="2057A0"/>
                  </a:solidFill>
                  <a:latin typeface="Co Text Corp"/>
                  <a:ea typeface="Co Text Corp"/>
                  <a:cs typeface="Co Text Corp"/>
                  <a:sym typeface="Co Text Corp"/>
                </a:rPr>
                <a:t>Opportunity to distribute corporate material</a:t>
              </a:r>
            </a:p>
            <a:p>
              <a:pPr algn="l" marL="297180" indent="-148590" lvl="1">
                <a:lnSpc>
                  <a:spcPts val="2520"/>
                </a:lnSpc>
                <a:buFont typeface="Arial"/>
                <a:buChar char="•"/>
              </a:pPr>
              <a:r>
                <a:rPr lang="en-US" sz="1800">
                  <a:solidFill>
                    <a:srgbClr val="2057A0"/>
                  </a:solidFill>
                  <a:latin typeface="Co Text Corp"/>
                  <a:ea typeface="Co Text Corp"/>
                  <a:cs typeface="Co Text Corp"/>
                  <a:sym typeface="Co Text Corp"/>
                </a:rPr>
                <a:t>Opportunity</a:t>
              </a:r>
              <a:r>
                <a:rPr lang="en-US" sz="1800">
                  <a:solidFill>
                    <a:srgbClr val="2057A0"/>
                  </a:solidFill>
                  <a:latin typeface="Co Text Corp"/>
                  <a:ea typeface="Co Text Corp"/>
                  <a:cs typeface="Co Text Corp"/>
                  <a:sym typeface="Co Text Corp"/>
                </a:rPr>
                <a:t> to provide a sponsored blog for the pro-manchester website</a:t>
              </a:r>
            </a:p>
            <a:p>
              <a:pPr algn="l" marL="297180" indent="-148590" lvl="1">
                <a:lnSpc>
                  <a:spcPts val="2520"/>
                </a:lnSpc>
                <a:buFont typeface="Arial"/>
                <a:buChar char="•"/>
              </a:pPr>
              <a:r>
                <a:rPr lang="en-US" sz="1800">
                  <a:solidFill>
                    <a:srgbClr val="2057A0"/>
                  </a:solidFill>
                  <a:latin typeface="Co Text Corp"/>
                  <a:ea typeface="Co Text Corp"/>
                  <a:cs typeface="Co Text Corp"/>
                  <a:sym typeface="Co Text Corp"/>
                </a:rPr>
                <a:t>Logo on week</a:t>
              </a:r>
              <a:r>
                <a:rPr lang="en-US" sz="1800">
                  <a:solidFill>
                    <a:srgbClr val="2057A0"/>
                  </a:solidFill>
                  <a:latin typeface="Co Text Corp"/>
                  <a:ea typeface="Co Text Corp"/>
                  <a:cs typeface="Co Text Corp"/>
                  <a:sym typeface="Co Text Corp"/>
                </a:rPr>
                <a:t>ly newsletter for 1 month</a:t>
              </a:r>
            </a:p>
            <a:p>
              <a:pPr algn="l" marL="297180" indent="-148590" lvl="1">
                <a:lnSpc>
                  <a:spcPts val="2520"/>
                </a:lnSpc>
                <a:buFont typeface="Arial"/>
                <a:buChar char="•"/>
              </a:pPr>
              <a:r>
                <a:rPr lang="en-US" sz="1800">
                  <a:solidFill>
                    <a:srgbClr val="2057A0"/>
                  </a:solidFill>
                  <a:latin typeface="Co Text Corp"/>
                  <a:ea typeface="Co Text Corp"/>
                  <a:cs typeface="Co Text Corp"/>
                  <a:sym typeface="Co Text Corp"/>
                </a:rPr>
                <a:t>Full delegate list prior to the event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DAGZiXn8Xbc</dc:identifier>
  <dcterms:modified xsi:type="dcterms:W3CDTF">2011-08-01T06:04:30Z</dcterms:modified>
  <cp:revision>1</cp:revision>
  <dc:title>Corporate Finance Mid Year review sponsorship 2025</dc:title>
</cp:coreProperties>
</file>